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78" r:id="rId12"/>
    <p:sldId id="266" r:id="rId13"/>
    <p:sldId id="267" r:id="rId14"/>
    <p:sldId id="279" r:id="rId15"/>
    <p:sldId id="268" r:id="rId16"/>
    <p:sldId id="280" r:id="rId17"/>
    <p:sldId id="269" r:id="rId18"/>
    <p:sldId id="270" r:id="rId19"/>
    <p:sldId id="271" r:id="rId20"/>
    <p:sldId id="281" r:id="rId21"/>
    <p:sldId id="272"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_" initials="D" lastIdx="1" clrIdx="0">
    <p:extLst>
      <p:ext uri="{19B8F6BF-5375-455C-9EA6-DF929625EA0E}">
        <p15:presenceInfo xmlns:p15="http://schemas.microsoft.com/office/powerpoint/2012/main" userId="DELL_"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326"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theme" Target="theme/theme1.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commentAuthors" Target="commentAuthor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ableStyles" Target="tableStyles.xml" /></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3-25T21:16:10.103" idx="1">
    <p:pos x="10" y="10"/>
    <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25.03.2020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25.03.2020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 /><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video" Target="../media/media1.mp4" /><Relationship Id="rId1" Type="http://schemas.microsoft.com/office/2007/relationships/media" Target="../media/media1.mp4" /><Relationship Id="rId5" Type="http://schemas.openxmlformats.org/officeDocument/2006/relationships/image" Target="../media/image8.png" /><Relationship Id="rId4" Type="http://schemas.openxmlformats.org/officeDocument/2006/relationships/image" Target="../media/image2.png" /></Relationships>
</file>

<file path=ppt/slides/_rels/slide20.xml.rels><?xml version="1.0" encoding="UTF-8" standalone="yes"?>
<Relationships xmlns="http://schemas.openxmlformats.org/package/2006/relationships"><Relationship Id="rId3" Type="http://schemas.openxmlformats.org/officeDocument/2006/relationships/hyperlink" Target="https://encyclopedia.ushmm.org/content/tr/article/the-murder-of-the-handicapped" TargetMode="External" /><Relationship Id="rId2" Type="http://schemas.openxmlformats.org/officeDocument/2006/relationships/hyperlink" Target="https://onedio.com/haber/engelli-cocuklari-otanazi-ile-olduren-sonra-da-cesetlerini-yakan-olumcul-nazi-programi-t4-714775" TargetMode="External" /><Relationship Id="rId1" Type="http://schemas.openxmlformats.org/officeDocument/2006/relationships/slideLayout" Target="../slideLayouts/slideLayout2.xml" /><Relationship Id="rId5" Type="http://schemas.openxmlformats.org/officeDocument/2006/relationships/hyperlink" Target="https://dergipark.org.tr/en/download/article-file/723030" TargetMode="External" /><Relationship Id="rId4" Type="http://schemas.openxmlformats.org/officeDocument/2006/relationships/hyperlink" Target="http://www.star.com.tr/video/hitlerin-engelli-almanlari-kisirlastirma-karari-tarihte-bugun-26-temmuz-1933-video-739576/" TargetMode="External" /></Relationships>
</file>

<file path=ppt/slides/_rels/slide2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unu kapa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544" y="0"/>
            <a:ext cx="9144000"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lt Başlık 1"/>
          <p:cNvSpPr>
            <a:spLocks noGrp="1"/>
          </p:cNvSpPr>
          <p:nvPr>
            <p:ph type="subTitle" idx="1"/>
          </p:nvPr>
        </p:nvSpPr>
        <p:spPr>
          <a:xfrm>
            <a:off x="2699792" y="3886200"/>
            <a:ext cx="5904656" cy="1703040"/>
          </a:xfrm>
        </p:spPr>
        <p:txBody>
          <a:bodyPr/>
          <a:lstStyle/>
          <a:p>
            <a:r>
              <a:rPr lang="tr-TR" dirty="0">
                <a:solidFill>
                  <a:schemeClr val="tx1"/>
                </a:solidFill>
              </a:rPr>
              <a:t>II. DÜNYA SAVAŞI’NDA ADOLF HİTLERİN ENGELLİLERE KARŞI TUTUMU</a:t>
            </a:r>
          </a:p>
        </p:txBody>
      </p:sp>
    </p:spTree>
    <p:extLst>
      <p:ext uri="{BB962C8B-B14F-4D97-AF65-F5344CB8AC3E}">
        <p14:creationId xmlns:p14="http://schemas.microsoft.com/office/powerpoint/2010/main" val="232114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323850" y="480982"/>
            <a:ext cx="8143875" cy="4062651"/>
          </a:xfrm>
          <a:prstGeom prst="rect">
            <a:avLst/>
          </a:prstGeom>
          <a:noFill/>
        </p:spPr>
        <p:txBody>
          <a:bodyPr wrap="square" rtlCol="0">
            <a:spAutoFit/>
          </a:bodyPr>
          <a:lstStyle/>
          <a:p>
            <a:pPr marL="285750" indent="-28575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Alman Cumhurbaşkanı Paul </a:t>
            </a:r>
            <a:r>
              <a:rPr lang="tr-TR" sz="2000" b="1" dirty="0" err="1">
                <a:latin typeface="Times New Roman" panose="02020603050405020304" pitchFamily="18" charset="0"/>
                <a:cs typeface="Times New Roman" panose="02020603050405020304" pitchFamily="18" charset="0"/>
              </a:rPr>
              <a:t>von</a:t>
            </a:r>
            <a:r>
              <a:rPr lang="tr-TR" sz="2000" b="1" dirty="0">
                <a:latin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cs typeface="Times New Roman" panose="02020603050405020304" pitchFamily="18" charset="0"/>
              </a:rPr>
              <a:t>Hindenburg'un</a:t>
            </a:r>
            <a:r>
              <a:rPr lang="tr-TR" sz="2000" b="1" dirty="0">
                <a:latin typeface="Times New Roman" panose="02020603050405020304" pitchFamily="18" charset="0"/>
                <a:cs typeface="Times New Roman" panose="02020603050405020304" pitchFamily="18" charset="0"/>
              </a:rPr>
              <a:t> ölümünden sonra Başbakan Adolf Hitler kendini 1934 yılında </a:t>
            </a:r>
            <a:r>
              <a:rPr lang="tr-TR" sz="2000" b="1" dirty="0" err="1">
                <a:latin typeface="Times New Roman" panose="02020603050405020304" pitchFamily="18" charset="0"/>
                <a:cs typeface="Times New Roman" panose="02020603050405020304" pitchFamily="18" charset="0"/>
              </a:rPr>
              <a:t>Führer</a:t>
            </a:r>
            <a:r>
              <a:rPr lang="tr-TR" sz="2000" b="1" dirty="0">
                <a:latin typeface="Times New Roman" panose="02020603050405020304" pitchFamily="18" charset="0"/>
                <a:cs typeface="Times New Roman" panose="02020603050405020304" pitchFamily="18" charset="0"/>
              </a:rPr>
              <a:t> (lider: hem cumhurbaşkanı hem de başbakan) ilan etti. </a:t>
            </a:r>
          </a:p>
          <a:p>
            <a:endParaRPr lang="tr-TR" sz="20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Nazizm'e göre Alman ırkı ari (saf) bir ırktı ve üstün özelliklere sahipti. Bu yüzden Naziler Alman ırkının saflığını korumak için 1935 yılında ari ırk olarak kabul edilen Alman vatandaşlarının kimler ile evlenebileceğine yönelik kararlar içeren Nürnberg </a:t>
            </a:r>
            <a:r>
              <a:rPr lang="tr-TR" sz="2000" b="1" dirty="0" err="1">
                <a:latin typeface="Times New Roman" panose="02020603050405020304" pitchFamily="18" charset="0"/>
                <a:cs typeface="Times New Roman" panose="02020603050405020304" pitchFamily="18" charset="0"/>
              </a:rPr>
              <a:t>Yasaları'nı</a:t>
            </a:r>
            <a:r>
              <a:rPr lang="tr-TR" sz="2000" b="1" dirty="0">
                <a:latin typeface="Times New Roman" panose="02020603050405020304" pitchFamily="18" charset="0"/>
                <a:cs typeface="Times New Roman" panose="02020603050405020304" pitchFamily="18" charset="0"/>
              </a:rPr>
              <a:t> kabul etti.</a:t>
            </a:r>
          </a:p>
          <a:p>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Böylece Nazilerin, Alman ırkını kirlettiğini düşündükleri Yahudiler, Çingeneler gibi gruplar Alman toplumundan izole edilmeye başlandı.</a:t>
            </a:r>
          </a:p>
          <a:p>
            <a:endParaRPr lang="tr-TR" dirty="0"/>
          </a:p>
        </p:txBody>
      </p:sp>
    </p:spTree>
    <p:extLst>
      <p:ext uri="{BB962C8B-B14F-4D97-AF65-F5344CB8AC3E}">
        <p14:creationId xmlns:p14="http://schemas.microsoft.com/office/powerpoint/2010/main" val="232396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etin kutusu 3"/>
          <p:cNvSpPr txBox="1"/>
          <p:nvPr/>
        </p:nvSpPr>
        <p:spPr>
          <a:xfrm>
            <a:off x="899592" y="458090"/>
            <a:ext cx="7920880" cy="3170099"/>
          </a:xfrm>
          <a:prstGeom prst="rect">
            <a:avLst/>
          </a:prstGeom>
          <a:noFill/>
        </p:spPr>
        <p:txBody>
          <a:bodyPr wrap="square" rtlCol="0">
            <a:spAutoFit/>
          </a:bodyPr>
          <a:lstStyle/>
          <a:p>
            <a:pPr marL="285750" indent="-28575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Nazilerin Alman "ırkının hijyeni" politikasının bir diğer hedefi ise engelli Alman vatandaşlarıydı.</a:t>
            </a:r>
          </a:p>
          <a:p>
            <a:endParaRPr lang="tr-TR" sz="20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 Özellikle zihinsel engelliler Alman ırkının saflığı için büyük bir tehdit olarak algılanmaktaydı. </a:t>
            </a:r>
          </a:p>
          <a:p>
            <a:endParaRPr lang="tr-TR" sz="20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Bunun için Naziler, T4 Operasyonu (</a:t>
            </a:r>
            <a:r>
              <a:rPr lang="tr-TR" sz="2000" b="1" dirty="0" err="1">
                <a:latin typeface="Times New Roman" panose="02020603050405020304" pitchFamily="18" charset="0"/>
                <a:cs typeface="Times New Roman" panose="02020603050405020304" pitchFamily="18" charset="0"/>
              </a:rPr>
              <a:t>Aktion</a:t>
            </a:r>
            <a:r>
              <a:rPr lang="tr-TR" sz="2000" b="1" dirty="0">
                <a:latin typeface="Times New Roman" panose="02020603050405020304" pitchFamily="18" charset="0"/>
                <a:cs typeface="Times New Roman" panose="02020603050405020304" pitchFamily="18" charset="0"/>
              </a:rPr>
              <a:t> T4) adı verilen ötenazi programları ile ülke genelinde, engellileri Alman toplumundan soyutlamaya, ardından da ötenazi uygulamaları ile yok etmeye başladı</a:t>
            </a:r>
            <a:r>
              <a:rPr lang="tr-TR" sz="2000" dirty="0"/>
              <a:t>.</a:t>
            </a:r>
          </a:p>
        </p:txBody>
      </p:sp>
    </p:spTree>
    <p:extLst>
      <p:ext uri="{BB962C8B-B14F-4D97-AF65-F5344CB8AC3E}">
        <p14:creationId xmlns:p14="http://schemas.microsoft.com/office/powerpoint/2010/main" val="1876730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467544" y="332656"/>
            <a:ext cx="8424936" cy="2862322"/>
          </a:xfrm>
          <a:prstGeom prst="rect">
            <a:avLst/>
          </a:prstGeom>
          <a:noFill/>
        </p:spPr>
        <p:txBody>
          <a:bodyPr wrap="square" rtlCol="0">
            <a:spAutoFit/>
          </a:bodyPr>
          <a:lstStyle/>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Adolf Hitler’e göre savaş zamanı "iyileşme olasılığı olmayan hastaların ortadan kaldırılması için en iyi zamandı". Birçok Alman kendilerinin "üstün ırk" kavramı için yeterli niteliklere sahip olmayan bireylerin hatırlatılmasını istemiyordu.</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Fiziksel ya da zihinsel olarak engelli olanlar, toplum için "yararsız", genetik Ari saflığına yönelik bir tehdit, sonuç olarak da yaşamaya layık olmayanlar olarak görülüyordu.</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730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683568" y="332656"/>
            <a:ext cx="7992888" cy="5940088"/>
          </a:xfrm>
          <a:prstGeom prst="rect">
            <a:avLst/>
          </a:prstGeom>
          <a:noFill/>
        </p:spPr>
        <p:txBody>
          <a:bodyPr wrap="square" rtlCol="0">
            <a:spAutoFit/>
          </a:bodyPr>
          <a:lstStyle/>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Nazizm, Alman ırkının saflığının önünde bazı engeller görmekteydi ve bu engelleri ne pahasına olursa olsun yok etmeyi planlıyordu (Polat, 2009:23).</a:t>
            </a:r>
          </a:p>
          <a:p>
            <a:r>
              <a:rPr lang="tr-TR" sz="2000" b="1" dirty="0">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Nitekim, Nazizm'e göre Alman ari ırkının, saflığını bozacak ve onun gelişimini önleyecek her türlü tehdit anında yok edilmeliydi.</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 Naziler, </a:t>
            </a:r>
            <a:r>
              <a:rPr lang="tr-TR" sz="2000" b="1" dirty="0" err="1">
                <a:latin typeface="Times New Roman" panose="02020603050405020304" pitchFamily="18" charset="0"/>
                <a:cs typeface="Times New Roman" panose="02020603050405020304" pitchFamily="18" charset="0"/>
              </a:rPr>
              <a:t>Darwinizm</a:t>
            </a:r>
            <a:r>
              <a:rPr lang="tr-TR" sz="2000" b="1" dirty="0">
                <a:latin typeface="Times New Roman" panose="02020603050405020304" pitchFamily="18" charset="0"/>
                <a:cs typeface="Times New Roman" panose="02020603050405020304" pitchFamily="18" charset="0"/>
              </a:rPr>
              <a:t> temelli "</a:t>
            </a:r>
            <a:r>
              <a:rPr lang="tr-TR" sz="2000" b="1" dirty="0" err="1">
                <a:latin typeface="Times New Roman" panose="02020603050405020304" pitchFamily="18" charset="0"/>
                <a:cs typeface="Times New Roman" panose="02020603050405020304" pitchFamily="18" charset="0"/>
              </a:rPr>
              <a:t>Öjeni</a:t>
            </a:r>
            <a:r>
              <a:rPr lang="tr-TR" sz="2000" b="1" dirty="0">
                <a:latin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cs typeface="Times New Roman" panose="02020603050405020304" pitchFamily="18" charset="0"/>
              </a:rPr>
              <a:t>Teorisi"ne</a:t>
            </a:r>
            <a:r>
              <a:rPr lang="tr-TR" sz="2000" b="1" dirty="0">
                <a:latin typeface="Times New Roman" panose="02020603050405020304" pitchFamily="18" charset="0"/>
                <a:cs typeface="Times New Roman" panose="02020603050405020304" pitchFamily="18" charset="0"/>
              </a:rPr>
              <a:t> inanmaktaydı. Bu teoriye göre; sakat ve hastalıklı bireyler toplumdan izole edilip, sağlıklı bireyler çoğaltılarak, ırkın ıslahı sağlanmış oluyordu (Altaylı, 2006:205).</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err="1">
                <a:latin typeface="Times New Roman" panose="02020603050405020304" pitchFamily="18" charset="0"/>
                <a:cs typeface="Times New Roman" panose="02020603050405020304" pitchFamily="18" charset="0"/>
              </a:rPr>
              <a:t>Öjeni</a:t>
            </a:r>
            <a:r>
              <a:rPr lang="tr-TR" sz="2000" b="1" dirty="0">
                <a:latin typeface="Times New Roman" panose="02020603050405020304" pitchFamily="18" charset="0"/>
                <a:cs typeface="Times New Roman" panose="02020603050405020304" pitchFamily="18" charset="0"/>
              </a:rPr>
              <a:t> çok eski bir geçmişe sahip olmakla birlikte 19. yüzyılın sonlarında önem kazanmaya başladı. Bu yüzden Nazizm, ırkın ıslahı için sakat, sağlıksız ve zihinsel engelli çocukların doğdukları anda öldürülmesi düşüncesini savunmuştur (</a:t>
            </a:r>
            <a:r>
              <a:rPr lang="tr-TR" sz="2000" b="1" dirty="0" err="1">
                <a:latin typeface="Times New Roman" panose="02020603050405020304" pitchFamily="18" charset="0"/>
                <a:cs typeface="Times New Roman" panose="02020603050405020304" pitchFamily="18" charset="0"/>
              </a:rPr>
              <a:t>Yavuzoğlu</a:t>
            </a:r>
            <a:r>
              <a:rPr lang="tr-TR" sz="2000" b="1" dirty="0">
                <a:latin typeface="Times New Roman" panose="02020603050405020304" pitchFamily="18" charset="0"/>
                <a:cs typeface="Times New Roman" panose="02020603050405020304" pitchFamily="18" charset="0"/>
              </a:rPr>
              <a:t>, 2003:93</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endParaRPr lang="tr-TR" sz="2000" b="1" dirty="0">
              <a:latin typeface="Times New Roman" panose="02020603050405020304" pitchFamily="18" charset="0"/>
              <a:cs typeface="Times New Roman" panose="02020603050405020304" pitchFamily="18" charset="0"/>
            </a:endParaRPr>
          </a:p>
          <a:p>
            <a:endParaRPr lang="tr-TR" sz="2000" dirty="0"/>
          </a:p>
        </p:txBody>
      </p:sp>
    </p:spTree>
    <p:extLst>
      <p:ext uri="{BB962C8B-B14F-4D97-AF65-F5344CB8AC3E}">
        <p14:creationId xmlns:p14="http://schemas.microsoft.com/office/powerpoint/2010/main" val="1876730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339752" y="2470584"/>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2" descr="C:\Users\DELL_\Desktop\t4.webp"/>
          <p:cNvSpPr>
            <a:spLocks noChangeAspect="1" noChangeArrowheads="1"/>
          </p:cNvSpPr>
          <p:nvPr/>
        </p:nvSpPr>
        <p:spPr bwMode="auto">
          <a:xfrm>
            <a:off x="1115616" y="10048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4" name="Metin kutusu 3"/>
          <p:cNvSpPr txBox="1"/>
          <p:nvPr/>
        </p:nvSpPr>
        <p:spPr>
          <a:xfrm>
            <a:off x="683568" y="745475"/>
            <a:ext cx="4464496" cy="3936280"/>
          </a:xfrm>
          <a:prstGeom prst="rect">
            <a:avLst/>
          </a:prstGeom>
          <a:noFill/>
        </p:spPr>
        <p:txBody>
          <a:bodyPr wrap="square" rtlCol="0">
            <a:spAutoFit/>
          </a:bodyPr>
          <a:lstStyle/>
          <a:p>
            <a:endParaRPr lang="tr-TR" dirty="0"/>
          </a:p>
        </p:txBody>
      </p:sp>
      <p:sp>
        <p:nvSpPr>
          <p:cNvPr id="5" name="AutoShape 4" descr="C:\Users\DELL_\Desktop\t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8" name="Resim 7"/>
          <p:cNvPicPr>
            <a:picLocks noChangeAspect="1"/>
          </p:cNvPicPr>
          <p:nvPr/>
        </p:nvPicPr>
        <p:blipFill>
          <a:blip r:embed="rId3"/>
          <a:stretch>
            <a:fillRect/>
          </a:stretch>
        </p:blipFill>
        <p:spPr>
          <a:xfrm>
            <a:off x="1268016" y="656746"/>
            <a:ext cx="6472336" cy="4077062"/>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eaLnBrk="1" hangingPunct="1"/>
            <a:endParaRPr lang="tr-TR" altLang="tr-TR" sz="2400"/>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eaLnBrk="1" hangingPunct="1"/>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89582" y="692696"/>
            <a:ext cx="8964835" cy="4678204"/>
          </a:xfrm>
          <a:prstGeom prst="rect">
            <a:avLst/>
          </a:prstGeom>
          <a:noFill/>
        </p:spPr>
        <p:txBody>
          <a:bodyPr wrap="square" rtlCol="0">
            <a:spAutoFit/>
          </a:bodyPr>
          <a:lstStyle/>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Nazilerin iktidara geldikten sonraki ilk politikalarından birisi zihinsel ve fiziksel engellilerin kısırlaştırılması oldu (</a:t>
            </a:r>
            <a:r>
              <a:rPr lang="tr-TR" sz="2000" b="1" dirty="0" err="1">
                <a:latin typeface="Times New Roman" panose="02020603050405020304" pitchFamily="18" charset="0"/>
                <a:cs typeface="Times New Roman" panose="02020603050405020304" pitchFamily="18" charset="0"/>
              </a:rPr>
              <a:t>Caplan</a:t>
            </a:r>
            <a:r>
              <a:rPr lang="tr-TR" sz="2000" b="1" dirty="0">
                <a:latin typeface="Times New Roman" panose="02020603050405020304" pitchFamily="18" charset="0"/>
                <a:cs typeface="Times New Roman" panose="02020603050405020304" pitchFamily="18" charset="0"/>
              </a:rPr>
              <a:t>, 2017:123). </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İlerleyen süreçte Naziler, Almanya'daki tüm sağlık hizmetlerinin idareciliği olan "</a:t>
            </a:r>
            <a:r>
              <a:rPr lang="tr-TR" sz="2000" b="1" dirty="0" err="1">
                <a:latin typeface="Times New Roman" panose="02020603050405020304" pitchFamily="18" charset="0"/>
                <a:cs typeface="Times New Roman" panose="02020603050405020304" pitchFamily="18" charset="0"/>
              </a:rPr>
              <a:t>Reich</a:t>
            </a:r>
            <a:r>
              <a:rPr lang="tr-TR" sz="2000" b="1" dirty="0">
                <a:latin typeface="Times New Roman" panose="02020603050405020304" pitchFamily="18" charset="0"/>
                <a:cs typeface="Times New Roman" panose="02020603050405020304" pitchFamily="18" charset="0"/>
              </a:rPr>
              <a:t> Sağlık </a:t>
            </a:r>
            <a:r>
              <a:rPr lang="tr-TR" sz="2000" b="1" dirty="0" err="1">
                <a:latin typeface="Times New Roman" panose="02020603050405020304" pitchFamily="18" charset="0"/>
                <a:cs typeface="Times New Roman" panose="02020603050405020304" pitchFamily="18" charset="0"/>
              </a:rPr>
              <a:t>Yöneticiliği"ne</a:t>
            </a:r>
            <a:r>
              <a:rPr lang="tr-TR" sz="2000" b="1" dirty="0">
                <a:latin typeface="Times New Roman" panose="02020603050405020304" pitchFamily="18" charset="0"/>
                <a:cs typeface="Times New Roman" panose="02020603050405020304" pitchFamily="18" charset="0"/>
              </a:rPr>
              <a:t> Leonardo </a:t>
            </a:r>
            <a:r>
              <a:rPr lang="tr-TR" sz="2000" b="1" dirty="0" err="1">
                <a:latin typeface="Times New Roman" panose="02020603050405020304" pitchFamily="18" charset="0"/>
                <a:cs typeface="Times New Roman" panose="02020603050405020304" pitchFamily="18" charset="0"/>
              </a:rPr>
              <a:t>Conti'yi</a:t>
            </a:r>
            <a:r>
              <a:rPr lang="tr-TR" sz="2000" b="1" dirty="0">
                <a:latin typeface="Times New Roman" panose="02020603050405020304" pitchFamily="18" charset="0"/>
                <a:cs typeface="Times New Roman" panose="02020603050405020304" pitchFamily="18" charset="0"/>
              </a:rPr>
              <a:t> atadı. </a:t>
            </a:r>
            <a:r>
              <a:rPr lang="tr-TR" sz="2000" b="1" dirty="0" err="1">
                <a:latin typeface="Times New Roman" panose="02020603050405020304" pitchFamily="18" charset="0"/>
                <a:cs typeface="Times New Roman" panose="02020603050405020304" pitchFamily="18" charset="0"/>
              </a:rPr>
              <a:t>Conti'nin</a:t>
            </a:r>
            <a:r>
              <a:rPr lang="tr-TR" sz="2000" b="1" dirty="0">
                <a:latin typeface="Times New Roman" panose="02020603050405020304" pitchFamily="18" charset="0"/>
                <a:cs typeface="Times New Roman" panose="02020603050405020304" pitchFamily="18" charset="0"/>
              </a:rPr>
              <a:t> en büyük politikalarından birisi "ırksal </a:t>
            </a:r>
            <a:r>
              <a:rPr lang="tr-TR" sz="2000" b="1" dirty="0" err="1">
                <a:latin typeface="Times New Roman" panose="02020603050405020304" pitchFamily="18" charset="0"/>
                <a:cs typeface="Times New Roman" panose="02020603050405020304" pitchFamily="18" charset="0"/>
              </a:rPr>
              <a:t>hijyen"di</a:t>
            </a:r>
            <a:r>
              <a:rPr lang="tr-TR" sz="2000" b="1" dirty="0">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err="1">
                <a:latin typeface="Times New Roman" panose="02020603050405020304" pitchFamily="18" charset="0"/>
                <a:cs typeface="Times New Roman" panose="02020603050405020304" pitchFamily="18" charset="0"/>
              </a:rPr>
              <a:t>Conti</a:t>
            </a:r>
            <a:r>
              <a:rPr lang="tr-TR" sz="2000" b="1" dirty="0">
                <a:latin typeface="Times New Roman" panose="02020603050405020304" pitchFamily="18" charset="0"/>
                <a:cs typeface="Times New Roman" panose="02020603050405020304" pitchFamily="18" charset="0"/>
              </a:rPr>
              <a:t>, engellilere karşı uygulanan kısırlaştırma programlarını ileri boyuta taşıyarak, zihinsel ve bedensel engelli Alman vatandaşlarına yönelik ötenazi programlarını devreye soktu (</a:t>
            </a:r>
            <a:r>
              <a:rPr lang="tr-TR" sz="2000" b="1" dirty="0" err="1">
                <a:latin typeface="Times New Roman" panose="02020603050405020304" pitchFamily="18" charset="0"/>
                <a:cs typeface="Times New Roman" panose="02020603050405020304" pitchFamily="18" charset="0"/>
              </a:rPr>
              <a:t>Eberle</a:t>
            </a:r>
            <a:r>
              <a:rPr lang="tr-TR" sz="2000" b="1" dirty="0">
                <a:latin typeface="Times New Roman" panose="02020603050405020304" pitchFamily="18" charset="0"/>
                <a:cs typeface="Times New Roman" panose="02020603050405020304" pitchFamily="18" charset="0"/>
              </a:rPr>
              <a:t> ve </a:t>
            </a:r>
            <a:r>
              <a:rPr lang="tr-TR" sz="2000" b="1" dirty="0" err="1">
                <a:latin typeface="Times New Roman" panose="02020603050405020304" pitchFamily="18" charset="0"/>
                <a:cs typeface="Times New Roman" panose="02020603050405020304" pitchFamily="18" charset="0"/>
              </a:rPr>
              <a:t>Uhl</a:t>
            </a:r>
            <a:r>
              <a:rPr lang="tr-TR" sz="2000" b="1" dirty="0">
                <a:latin typeface="Times New Roman" panose="02020603050405020304" pitchFamily="18" charset="0"/>
                <a:cs typeface="Times New Roman" panose="02020603050405020304" pitchFamily="18" charset="0"/>
              </a:rPr>
              <a:t>, 2017:530). </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err="1">
                <a:latin typeface="Times New Roman" panose="02020603050405020304" pitchFamily="18" charset="0"/>
                <a:cs typeface="Times New Roman" panose="02020603050405020304" pitchFamily="18" charset="0"/>
              </a:rPr>
              <a:t>Conti'nin</a:t>
            </a:r>
            <a:r>
              <a:rPr lang="tr-TR" sz="2000" b="1" dirty="0">
                <a:latin typeface="Times New Roman" panose="02020603050405020304" pitchFamily="18" charset="0"/>
                <a:cs typeface="Times New Roman" panose="02020603050405020304" pitchFamily="18" charset="0"/>
              </a:rPr>
              <a:t> önderliğinde gerçekleştirilen ötenazi programları "T4 Operasyonu" kod adıyla anıldı T4 Operasyonu" adı verilen eylem çerçevesinde engellilere yönelik hızla ötenazi uygulamalarına geçildi.</a:t>
            </a:r>
          </a:p>
          <a:p>
            <a:pPr marL="285750" indent="-285750">
              <a:buFont typeface="Wingdings" panose="05000000000000000000" pitchFamily="2" charset="2"/>
              <a:buChar char="v"/>
            </a:pPr>
            <a:endParaRPr lang="tr-TR" dirty="0"/>
          </a:p>
        </p:txBody>
      </p:sp>
    </p:spTree>
    <p:extLst>
      <p:ext uri="{BB962C8B-B14F-4D97-AF65-F5344CB8AC3E}">
        <p14:creationId xmlns:p14="http://schemas.microsoft.com/office/powerpoint/2010/main" val="1876730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2"/>
          <p:cNvPicPr>
            <a:picLocks noChangeAspect="1"/>
          </p:cNvPicPr>
          <p:nvPr/>
        </p:nvPicPr>
        <p:blipFill>
          <a:blip r:embed="rId3"/>
          <a:stretch>
            <a:fillRect/>
          </a:stretch>
        </p:blipFill>
        <p:spPr>
          <a:xfrm>
            <a:off x="1371599" y="512247"/>
            <a:ext cx="6048375" cy="4676775"/>
          </a:xfrm>
          <a:prstGeom prst="rect">
            <a:avLst/>
          </a:prstGeom>
        </p:spPr>
      </p:pic>
      <p:sp>
        <p:nvSpPr>
          <p:cNvPr id="4" name="Metin kutusu 3"/>
          <p:cNvSpPr txBox="1"/>
          <p:nvPr/>
        </p:nvSpPr>
        <p:spPr>
          <a:xfrm>
            <a:off x="1547664" y="5481194"/>
            <a:ext cx="7272808" cy="738664"/>
          </a:xfrm>
          <a:prstGeom prst="rect">
            <a:avLst/>
          </a:prstGeom>
          <a:noFill/>
        </p:spPr>
        <p:txBody>
          <a:bodyPr wrap="square" rtlCol="0">
            <a:spAutoFit/>
          </a:bodyPr>
          <a:lstStyle/>
          <a:p>
            <a:r>
              <a:rPr lang="tr-TR" sz="2400" b="1" dirty="0">
                <a:latin typeface="Times New Roman" panose="02020603050405020304" pitchFamily="18" charset="0"/>
                <a:cs typeface="Times New Roman" panose="02020603050405020304" pitchFamily="18" charset="0"/>
              </a:rPr>
              <a:t>Ölüm koğuşları</a:t>
            </a:r>
          </a:p>
          <a:p>
            <a:endParaRPr lang="tr-TR" dirty="0"/>
          </a:p>
        </p:txBody>
      </p:sp>
    </p:spTree>
    <p:extLst>
      <p:ext uri="{BB962C8B-B14F-4D97-AF65-F5344CB8AC3E}">
        <p14:creationId xmlns:p14="http://schemas.microsoft.com/office/powerpoint/2010/main" val="1876730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323850" y="404664"/>
            <a:ext cx="7632526" cy="646331"/>
          </a:xfrm>
          <a:prstGeom prst="rect">
            <a:avLst/>
          </a:prstGeom>
          <a:noFill/>
        </p:spPr>
        <p:txBody>
          <a:bodyPr wrap="square" rtlCol="0">
            <a:spAutoFit/>
          </a:bodyPr>
          <a:lstStyle/>
          <a:p>
            <a:r>
              <a:rPr lang="tr-TR" b="1" dirty="0"/>
              <a:t>EKİM 1939</a:t>
            </a:r>
            <a:br>
              <a:rPr lang="tr-TR" dirty="0"/>
            </a:br>
            <a:r>
              <a:rPr lang="tr-TR" b="1" dirty="0"/>
              <a:t>HİTLER ENGELLİLERİN ÖLDÜRÜLMESİ EMRİNİ VERDİ</a:t>
            </a:r>
            <a:endParaRPr lang="tr-TR" dirty="0"/>
          </a:p>
        </p:txBody>
      </p:sp>
      <p:sp>
        <p:nvSpPr>
          <p:cNvPr id="6" name="Metin kutusu 5"/>
          <p:cNvSpPr txBox="1"/>
          <p:nvPr/>
        </p:nvSpPr>
        <p:spPr>
          <a:xfrm>
            <a:off x="467544" y="1877130"/>
            <a:ext cx="8136904" cy="2862322"/>
          </a:xfrm>
          <a:prstGeom prst="rect">
            <a:avLst/>
          </a:prstGeom>
          <a:noFill/>
        </p:spPr>
        <p:txBody>
          <a:bodyPr wrap="square" rtlCol="0">
            <a:spAutoFit/>
          </a:bodyPr>
          <a:lstStyle/>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Adolf Hitler, Nazilerin "yaşamaya layık" bulmadığı Almanların sistemli bir şekilde öldürülmesini kapsayan "ötenazi" programının başlatılması emrini verdi. </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Bu emir savaşın başlangıcından (1 Eylül 1939) itibaren geçerliydi. . Ötenazi" programı, öldürülecek engellilerin ya da akıl hastalarının belirlenmesi için hastaların kurumlardaki tıbbî dosyalarını inceleyecek olan pek çok Alman doktorun işbirliğini gerektiriyordu. Doktorlar ayrıca öldürme eylemlerinin gözetimini de üstlendi</a:t>
            </a:r>
          </a:p>
        </p:txBody>
      </p:sp>
    </p:spTree>
    <p:extLst>
      <p:ext uri="{BB962C8B-B14F-4D97-AF65-F5344CB8AC3E}">
        <p14:creationId xmlns:p14="http://schemas.microsoft.com/office/powerpoint/2010/main" val="1876730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259135" y="160559"/>
            <a:ext cx="8208590" cy="5632311"/>
          </a:xfrm>
          <a:prstGeom prst="rect">
            <a:avLst/>
          </a:prstGeom>
          <a:noFill/>
        </p:spPr>
        <p:txBody>
          <a:bodyPr wrap="square" rtlCol="0">
            <a:spAutoFit/>
          </a:bodyPr>
          <a:lstStyle/>
          <a:p>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Önce, hastanelerde doktorların ve personelin hastaları ihmal etmesi istendi. Bu şekilde hastalar açlıktan ve hastalıktan ölüyordu</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Daha sonra, "danışman" gruplar hastaneleri ziyaret ederek, kimlerin öleceğini belirledi. Bu hastalar Büyük Almanya’daki çeşitli "ötenazi" ölüm merkezlerine gönderilerek, öldürücü iğnelerle ya da gaz odalarında öldürüldü.</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3"/>
          <a:stretch>
            <a:fillRect/>
          </a:stretch>
        </p:blipFill>
        <p:spPr>
          <a:xfrm>
            <a:off x="1691680" y="2764964"/>
            <a:ext cx="5112568" cy="3421797"/>
          </a:xfrm>
          <a:prstGeom prst="rect">
            <a:avLst/>
          </a:prstGeom>
        </p:spPr>
      </p:pic>
    </p:spTree>
    <p:extLst>
      <p:ext uri="{BB962C8B-B14F-4D97-AF65-F5344CB8AC3E}">
        <p14:creationId xmlns:p14="http://schemas.microsoft.com/office/powerpoint/2010/main" val="1876730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827584" y="692696"/>
            <a:ext cx="6127206" cy="4525963"/>
          </a:xfrm>
          <a:prstGeom prst="rect">
            <a:avLst/>
          </a:prstGeom>
        </p:spPr>
      </p:pic>
      <p:pic>
        <p:nvPicPr>
          <p:cNvPr id="5"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286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539552" y="1031875"/>
            <a:ext cx="8064896" cy="3447098"/>
          </a:xfrm>
          <a:prstGeom prst="rect">
            <a:avLst/>
          </a:prstGeom>
          <a:noFill/>
        </p:spPr>
        <p:txBody>
          <a:bodyPr wrap="square" rtlCol="0">
            <a:spAutoFit/>
          </a:bodyPr>
          <a:lstStyle/>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Ölüme mahkûm edilen hastalar Almanya ve Avusturya’daki altı kuruma gönderilerek burada özel olarak inşa edilmiş gaz odalarında öldürüldü. </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Engelli bebekler ve küçük çocuklar da iğne ile ölümcül dozda ilaç verilerek ya da aç bırakılarak öldürüldü. Kurbanların cesetleri </a:t>
            </a:r>
            <a:r>
              <a:rPr lang="tr-TR" sz="2000" b="1" i="1" dirty="0">
                <a:latin typeface="Times New Roman" panose="02020603050405020304" pitchFamily="18" charset="0"/>
                <a:cs typeface="Times New Roman" panose="02020603050405020304" pitchFamily="18" charset="0"/>
              </a:rPr>
              <a:t>krematoryum</a:t>
            </a:r>
            <a:r>
              <a:rPr lang="tr-TR" sz="2000" b="1" dirty="0">
                <a:latin typeface="Times New Roman" panose="02020603050405020304" pitchFamily="18" charset="0"/>
                <a:cs typeface="Times New Roman" panose="02020603050405020304" pitchFamily="18" charset="0"/>
              </a:rPr>
              <a:t> adı verilen büyük fırınlarda yakılıyordu.</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 Bu süreçte gaz odaları, Nazilerin kitlesel katliamlarında kullandıkları önemli bir silah haline geldi</a:t>
            </a:r>
          </a:p>
          <a:p>
            <a:endParaRPr lang="tr-TR" dirty="0"/>
          </a:p>
        </p:txBody>
      </p:sp>
    </p:spTree>
    <p:extLst>
      <p:ext uri="{BB962C8B-B14F-4D97-AF65-F5344CB8AC3E}">
        <p14:creationId xmlns:p14="http://schemas.microsoft.com/office/powerpoint/2010/main" val="1876730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323850" y="548680"/>
            <a:ext cx="8496622" cy="2862322"/>
          </a:xfrm>
          <a:prstGeom prst="rect">
            <a:avLst/>
          </a:prstGeom>
          <a:noFill/>
        </p:spPr>
        <p:txBody>
          <a:bodyPr wrap="square" rtlCol="0">
            <a:spAutoFit/>
          </a:bodyPr>
          <a:lstStyle/>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1941’deki halk protestolarına karşın Nazi liderliği, bu programı savaş boyunca gizlice devam ettirdi. 1940 ve 1945 yılları arasında 200.000 civarında engelli insan öldürüldü.</a:t>
            </a:r>
          </a:p>
          <a:p>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T–4 programı, Nazilerin 1941 ve 1942’de açacağı, gaz odalarının olduğu kamplarda Yahudilerin, Romanların (Çingenelerin) ve diğerlerinin kitle hâlinde öldürülmesine bir model oluşturdu. Program ayrıca bu kamplarda çalışan SS üyelerine de eğitim alanı olarak hizmet etti.</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730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Engellilerin yakıldıkları fırın</a:t>
            </a:r>
          </a:p>
        </p:txBody>
      </p:sp>
      <p:pic>
        <p:nvPicPr>
          <p:cNvPr id="3074" name="Picture 2" descr="2.dünya savaşında engelliler ile ilgili görsel sonuc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5129" y="1400126"/>
            <a:ext cx="5973741" cy="45238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un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19997"/>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490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19997"/>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323850" y="476672"/>
            <a:ext cx="8143875" cy="3693319"/>
          </a:xfrm>
          <a:prstGeom prst="rect">
            <a:avLst/>
          </a:prstGeom>
          <a:noFill/>
        </p:spPr>
        <p:txBody>
          <a:bodyPr wrap="square" rtlCol="0">
            <a:spAutoFit/>
          </a:bodyPr>
          <a:lstStyle/>
          <a:p>
            <a:r>
              <a:rPr lang="tr-TR" b="1" dirty="0"/>
              <a:t>3 AĞUSTOS 1941</a:t>
            </a:r>
            <a:br>
              <a:rPr lang="tr-TR" dirty="0"/>
            </a:br>
            <a:r>
              <a:rPr lang="tr-TR" b="1" dirty="0"/>
              <a:t>KATOLİK PİSKOPOS ÖTENAZİYİ KINADI</a:t>
            </a:r>
          </a:p>
          <a:p>
            <a:endParaRPr lang="tr-TR" b="1" dirty="0"/>
          </a:p>
          <a:p>
            <a:pPr marL="285750" indent="-28575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1941’e gelindiğinde, sözde gizli olan "ötenazi" programı, Almanya’da genel olarak bilinir hâle gelmişti.</a:t>
            </a:r>
          </a:p>
          <a:p>
            <a:pPr marL="285750" indent="-28575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cs typeface="Times New Roman" panose="02020603050405020304" pitchFamily="18" charset="0"/>
              </a:rPr>
              <a:t>Münster</a:t>
            </a:r>
            <a:r>
              <a:rPr lang="tr-TR" sz="2000" b="1" dirty="0">
                <a:latin typeface="Times New Roman" panose="02020603050405020304" pitchFamily="18" charset="0"/>
                <a:cs typeface="Times New Roman" panose="02020603050405020304" pitchFamily="18" charset="0"/>
              </a:rPr>
              <a:t> Piskoposu </a:t>
            </a:r>
            <a:r>
              <a:rPr lang="tr-TR" sz="2000" b="1" dirty="0" err="1">
                <a:latin typeface="Times New Roman" panose="02020603050405020304" pitchFamily="18" charset="0"/>
                <a:cs typeface="Times New Roman" panose="02020603050405020304" pitchFamily="18" charset="0"/>
              </a:rPr>
              <a:t>Clemens</a:t>
            </a:r>
            <a:r>
              <a:rPr lang="tr-TR" sz="2000" b="1" dirty="0">
                <a:latin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cs typeface="Times New Roman" panose="02020603050405020304" pitchFamily="18" charset="0"/>
              </a:rPr>
              <a:t>August</a:t>
            </a:r>
            <a:r>
              <a:rPr lang="tr-TR" sz="2000" b="1" dirty="0">
                <a:latin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cs typeface="Times New Roman" panose="02020603050405020304" pitchFamily="18" charset="0"/>
              </a:rPr>
              <a:t>Graf</a:t>
            </a:r>
            <a:r>
              <a:rPr lang="tr-TR" sz="2000" b="1" dirty="0">
                <a:latin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cs typeface="Times New Roman" panose="02020603050405020304" pitchFamily="18" charset="0"/>
              </a:rPr>
              <a:t>von</a:t>
            </a:r>
            <a:r>
              <a:rPr lang="tr-TR" sz="2000" b="1" dirty="0">
                <a:latin typeface="Times New Roman" panose="02020603050405020304" pitchFamily="18" charset="0"/>
                <a:cs typeface="Times New Roman" panose="02020603050405020304" pitchFamily="18" charset="0"/>
              </a:rPr>
              <a:t> Galen, 3 Ağustos 1941’de halka yaptığı vaazında öldürme eylemlerini kınadı. </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Başka tanınmış isimler ve ruhban sınıfı da bu öldürme eylemlerine karşı çıktı.</a:t>
            </a:r>
          </a:p>
          <a:p>
            <a:pPr marL="285750" indent="-28575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730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1519" y="515218"/>
            <a:ext cx="8435009" cy="1084982"/>
          </a:xfrm>
        </p:spPr>
        <p:txBody>
          <a:bodyPr>
            <a:normAutofit/>
          </a:bodyPr>
          <a:lstStyle/>
          <a:p>
            <a:pPr algn="l"/>
            <a:r>
              <a:rPr lang="tr-TR" sz="2000" b="1" dirty="0">
                <a:latin typeface="Times New Roman" panose="02020603050405020304" pitchFamily="18" charset="0"/>
                <a:cs typeface="Times New Roman" panose="02020603050405020304" pitchFamily="18" charset="0"/>
              </a:rPr>
              <a:t>24 AĞUSTOS 1941</a:t>
            </a:r>
            <a:r>
              <a:rPr lang="tr-TR" sz="2000" dirty="0">
                <a:latin typeface="Times New Roman" panose="02020603050405020304" pitchFamily="18" charset="0"/>
                <a:cs typeface="Times New Roman" panose="02020603050405020304" pitchFamily="18" charset="0"/>
              </a:rPr>
              <a:t> </a:t>
            </a:r>
            <a:br>
              <a:rPr lang="tr-TR" sz="2000"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HİTLER "ÖTENAZİ" ÖLDÜRME EYLEMLERİNİN SONA ERDİRİLMESİNİ RESMEN EMRETTİ</a:t>
            </a:r>
            <a:endParaRPr lang="tr-TR" sz="2000"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"Ötenazi" öldürme eylemleri konusunda kamuoyunun tırmanan tenkitleri, Adolf Hitler’in programı bitirme emrini vermesine neden oldu. </a:t>
            </a:r>
          </a:p>
          <a:p>
            <a:pPr>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Çeşitli "ötenazi" ölüm merkezlerindeki gaz odaları kaldırıldı.</a:t>
            </a:r>
          </a:p>
          <a:p>
            <a:pPr>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 Bu tarihe kadar, fiziksel ya da zihinsel engelli yaklaşık 70.000 Alman ve Avusturyalı hasta öldürülmüştü. </a:t>
            </a:r>
          </a:p>
          <a:p>
            <a:pPr>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"Ötenazi" programı resmî olarak sonlandırılmış olsa da, fiziksel ya da zihinsel engellilerin “özel durumlarda” gizlice öldürülmesine devam edildi.</a:t>
            </a:r>
          </a:p>
          <a:p>
            <a:endParaRPr lang="tr-TR"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3823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p:cNvSpPr txBox="1"/>
          <p:nvPr/>
        </p:nvSpPr>
        <p:spPr>
          <a:xfrm>
            <a:off x="467544" y="692696"/>
            <a:ext cx="8000181" cy="2554545"/>
          </a:xfrm>
          <a:prstGeom prst="rect">
            <a:avLst/>
          </a:prstGeom>
          <a:noFill/>
        </p:spPr>
        <p:txBody>
          <a:bodyPr wrap="square" rtlCol="0">
            <a:spAutoFit/>
          </a:bodyPr>
          <a:lstStyle/>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Günümüzde "Yahudi Soykırımı" olarak anılan "</a:t>
            </a:r>
            <a:r>
              <a:rPr lang="tr-TR" sz="2000" b="1" dirty="0" err="1">
                <a:latin typeface="Times New Roman" panose="02020603050405020304" pitchFamily="18" charset="0"/>
                <a:cs typeface="Times New Roman" panose="02020603050405020304" pitchFamily="18" charset="0"/>
              </a:rPr>
              <a:t>Holokost</a:t>
            </a:r>
            <a:r>
              <a:rPr lang="tr-TR" sz="2000" b="1" dirty="0">
                <a:latin typeface="Times New Roman" panose="02020603050405020304" pitchFamily="18" charset="0"/>
                <a:cs typeface="Times New Roman" panose="02020603050405020304" pitchFamily="18" charset="0"/>
              </a:rPr>
              <a:t>", engelli vatandaşların da içinde bulunduğu, Nazilerin katliamına uğrayan bütün grupları kapsamaktadır (Çelen, 2015:118).</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tr-TR" sz="2000" b="1" dirty="0">
                <a:latin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cs typeface="Times New Roman" panose="02020603050405020304" pitchFamily="18" charset="0"/>
              </a:rPr>
              <a:t>Holokost</a:t>
            </a:r>
            <a:r>
              <a:rPr lang="tr-TR" sz="2000" b="1" dirty="0">
                <a:latin typeface="Times New Roman" panose="02020603050405020304" pitchFamily="18" charset="0"/>
                <a:cs typeface="Times New Roman" panose="02020603050405020304" pitchFamily="18" charset="0"/>
              </a:rPr>
              <a:t> sürecinde, engellilere yönelik uygulanan ötenazi programlarının Almanya'da meşruluk kazanması için Naziler ülke genelinde büyük bir propaganda faaliyetine girişmiştir</a:t>
            </a:r>
          </a:p>
          <a:p>
            <a:pPr marL="342900" indent="-342900">
              <a:buFont typeface="Wingdings" panose="05000000000000000000" pitchFamily="2" charset="2"/>
              <a:buChar char="v"/>
            </a:pPr>
            <a:endParaRPr lang="tr-TR"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730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ChangeArrowheads="1"/>
          </p:cNvSpPr>
          <p:nvPr/>
        </p:nvSpPr>
        <p:spPr bwMode="auto">
          <a:xfrm>
            <a:off x="1547664" y="542073"/>
            <a:ext cx="410445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sz="2000" b="1" i="0" u="none" strike="noStrike" cap="none" normalizeH="0" baseline="0" dirty="0">
                <a:ln>
                  <a:noFill/>
                </a:ln>
                <a:solidFill>
                  <a:srgbClr val="424242"/>
                </a:solidFill>
                <a:effectLst/>
                <a:latin typeface="Helvetica" panose="020B0604020202020204" pitchFamily="34" charset="0"/>
                <a:ea typeface="Times New Roman" panose="02020603050405020304" pitchFamily="18" charset="0"/>
                <a:cs typeface="Times New Roman" panose="02020603050405020304" pitchFamily="18" charset="0"/>
              </a:rPr>
              <a:t>Program</a:t>
            </a:r>
            <a:r>
              <a:rPr kumimoji="0" lang="tr-TR" sz="2000" b="1" i="0" u="none" strike="noStrike" cap="none" normalizeH="0" baseline="0" dirty="0">
                <a:ln>
                  <a:noFill/>
                </a:ln>
                <a:solidFill>
                  <a:srgbClr val="424242"/>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tr-TR" sz="2000" b="1" i="0" u="none" strike="noStrike" cap="none" normalizeH="0" baseline="0" dirty="0">
                <a:ln>
                  <a:noFill/>
                </a:ln>
                <a:solidFill>
                  <a:srgbClr val="424242"/>
                </a:solidFill>
                <a:effectLst/>
                <a:latin typeface="Helvetica" panose="020B0604020202020204" pitchFamily="34" charset="0"/>
                <a:ea typeface="Times New Roman" panose="02020603050405020304" pitchFamily="18" charset="0"/>
                <a:cs typeface="Times New Roman" panose="02020603050405020304" pitchFamily="18" charset="0"/>
              </a:rPr>
              <a:t>ın Bir G</a:t>
            </a:r>
            <a:r>
              <a:rPr kumimoji="0" lang="tr-TR" sz="2000" b="1" i="0" u="none" strike="noStrike" cap="none" normalizeH="0" baseline="0" dirty="0">
                <a:ln>
                  <a:noFill/>
                </a:ln>
                <a:solidFill>
                  <a:srgbClr val="424242"/>
                </a:solidFill>
                <a:effectLst/>
                <a:latin typeface="Calibri" panose="020F0502020204030204" pitchFamily="34" charset="0"/>
                <a:ea typeface="Times New Roman" panose="02020603050405020304" pitchFamily="18" charset="0"/>
                <a:cs typeface="Times New Roman" panose="02020603050405020304" pitchFamily="18" charset="0"/>
              </a:rPr>
              <a:t>ü</a:t>
            </a:r>
            <a:r>
              <a:rPr kumimoji="0" lang="tr-TR" sz="2000" b="1" i="0" u="none" strike="noStrike" cap="none" normalizeH="0" baseline="0" dirty="0">
                <a:ln>
                  <a:noFill/>
                </a:ln>
                <a:solidFill>
                  <a:srgbClr val="424242"/>
                </a:solidFill>
                <a:effectLst/>
                <a:latin typeface="Helvetica" panose="020B0604020202020204" pitchFamily="34" charset="0"/>
                <a:ea typeface="Times New Roman" panose="02020603050405020304" pitchFamily="18" charset="0"/>
                <a:cs typeface="Times New Roman" panose="02020603050405020304" pitchFamily="18" charset="0"/>
              </a:rPr>
              <a:t>n</a:t>
            </a:r>
            <a:r>
              <a:rPr kumimoji="0" lang="tr-TR" sz="2000" b="1" i="0" u="none" strike="noStrike" cap="none" normalizeH="0" baseline="0" dirty="0">
                <a:ln>
                  <a:noFill/>
                </a:ln>
                <a:solidFill>
                  <a:srgbClr val="424242"/>
                </a:solidFill>
                <a:effectLst/>
                <a:latin typeface="Calibri" panose="020F0502020204030204" pitchFamily="34" charset="0"/>
                <a:ea typeface="Times New Roman" panose="02020603050405020304" pitchFamily="18" charset="0"/>
                <a:cs typeface="Times New Roman" panose="02020603050405020304" pitchFamily="18" charset="0"/>
              </a:rPr>
              <a:t>ü</a:t>
            </a:r>
            <a:endParaRPr kumimoji="0" lang="tr-TR"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2000" b="0" i="0" u="none" strike="noStrike" cap="none" normalizeH="0" baseline="0" dirty="0">
              <a:ln>
                <a:noFill/>
              </a:ln>
              <a:solidFill>
                <a:schemeClr val="tx1"/>
              </a:solidFill>
              <a:effectLst/>
              <a:latin typeface="Arial" panose="020B0604020202020204" pitchFamily="34" charset="0"/>
            </a:endParaRPr>
          </a:p>
        </p:txBody>
      </p:sp>
      <p:sp>
        <p:nvSpPr>
          <p:cNvPr id="8" name="Dikdörtgen 7" descr="Program’ın Bir Günü"/>
          <p:cNvSpPr>
            <a:spLocks noChangeAspect="1" noChangeArrowheads="1"/>
          </p:cNvSpPr>
          <p:nvPr/>
        </p:nvSpPr>
        <p:spPr bwMode="auto">
          <a:xfrm>
            <a:off x="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tr-TR"/>
          </a:p>
        </p:txBody>
      </p:sp>
      <p:sp>
        <p:nvSpPr>
          <p:cNvPr id="6" name="Metin kutusu 5"/>
          <p:cNvSpPr txBox="1"/>
          <p:nvPr/>
        </p:nvSpPr>
        <p:spPr>
          <a:xfrm>
            <a:off x="539552" y="1700808"/>
            <a:ext cx="8136904" cy="4462760"/>
          </a:xfrm>
          <a:prstGeom prst="rect">
            <a:avLst/>
          </a:prstGeom>
          <a:noFill/>
        </p:spPr>
        <p:txBody>
          <a:bodyPr wrap="square" rtlCol="0">
            <a:spAutoFit/>
          </a:bodyPr>
          <a:lstStyle/>
          <a:p>
            <a:pPr lvl="0" eaLnBrk="0" fontAlgn="base" hangingPunct="0">
              <a:spcBef>
                <a:spcPct val="0"/>
              </a:spcBef>
              <a:spcAft>
                <a:spcPct val="0"/>
              </a:spcAft>
            </a:pP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Çocuklar gruplar halinde bahçeye çıkarıldı. Çocuklardan biri merak içinde bakıcısına doğru koştu: "Nereye gidiyoruz?". "Cennete" diyebildi bakıcı gözündeki yaşları saklayarak. </a:t>
            </a:r>
          </a:p>
          <a:p>
            <a:pPr lvl="0" eaLnBrk="0" fontAlgn="base" hangingPunct="0">
              <a:spcBef>
                <a:spcPct val="0"/>
              </a:spcBef>
              <a:spcAft>
                <a:spcPct val="0"/>
              </a:spcAft>
            </a:pPr>
            <a:endParaRPr lang="tr-TR" sz="2000" b="1"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Bakıcının okuduğu mutlu sonla biten masalları anımsamış olacak ki, gözleri parladı çocuğun. Arkadaşlarına bu haberi vermeliydi; "Cennete gidiyoruz". Sevinerek şarkılar söylemeye başladılar. Otobüslere neşe içinde bindiler.</a:t>
            </a:r>
          </a:p>
          <a:p>
            <a:pPr lvl="0" eaLnBrk="0" fontAlgn="base" hangingPunct="0">
              <a:spcBef>
                <a:spcPct val="0"/>
              </a:spcBef>
              <a:spcAft>
                <a:spcPct val="0"/>
              </a:spcAft>
            </a:pPr>
            <a:endParaRPr lang="tr-TR" sz="2000" b="1"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Hadamar</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Enstitüsü'ne vardıklarında engelli çocuklar araçlardan indirildi. Girer girmez yetkili birisi "Duşlara" diye bağırdı, "herkes elbiselerini çıkarsın çabuk". "Ellerinizi kaldırın" dedi yine aynı ses. Ne kadar çok kişi sığarsa o kadar çabuk bitecek….</a:t>
            </a:r>
            <a:endParaRPr lang="tr-TR" sz="2000" b="1"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lang="tr-TR" sz="2400" dirty="0">
              <a:latin typeface="Arial" panose="020B0604020202020204" pitchFamily="34" charset="0"/>
            </a:endParaRPr>
          </a:p>
        </p:txBody>
      </p:sp>
    </p:spTree>
    <p:extLst>
      <p:ext uri="{BB962C8B-B14F-4D97-AF65-F5344CB8AC3E}">
        <p14:creationId xmlns:p14="http://schemas.microsoft.com/office/powerpoint/2010/main" val="1876730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259451218c545cf8b7337949fea319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2888" y="1143000"/>
            <a:ext cx="8658225" cy="4572000"/>
          </a:xfrm>
          <a:prstGeom prst="rect">
            <a:avLst/>
          </a:prstGeom>
        </p:spPr>
      </p:pic>
    </p:spTree>
    <p:extLst>
      <p:ext uri="{BB962C8B-B14F-4D97-AF65-F5344CB8AC3E}">
        <p14:creationId xmlns:p14="http://schemas.microsoft.com/office/powerpoint/2010/main" val="18767306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Kaynakca</a:t>
            </a:r>
            <a:endParaRPr lang="tr-TR" dirty="0"/>
          </a:p>
        </p:txBody>
      </p:sp>
      <p:sp>
        <p:nvSpPr>
          <p:cNvPr id="3" name="İçerik Yer Tutucusu 2"/>
          <p:cNvSpPr>
            <a:spLocks noGrp="1"/>
          </p:cNvSpPr>
          <p:nvPr>
            <p:ph idx="1"/>
          </p:nvPr>
        </p:nvSpPr>
        <p:spPr/>
        <p:txBody>
          <a:bodyPr/>
          <a:lstStyle/>
          <a:p>
            <a:r>
              <a:rPr lang="tr-TR" sz="2400" dirty="0">
                <a:hlinkClick r:id="rId2"/>
              </a:rPr>
              <a:t>https://onedio.com/haber/engelli-cocuklari-otanazi-ile-olduren-sonra-da-cesetlerini-yakan-olumcul-nazi-programi-t4-714775</a:t>
            </a:r>
            <a:endParaRPr lang="tr-TR" sz="2400" dirty="0"/>
          </a:p>
          <a:p>
            <a:r>
              <a:rPr lang="tr-TR" sz="2400" dirty="0">
                <a:hlinkClick r:id="rId3"/>
              </a:rPr>
              <a:t>https://encyclopedia.ushmm.org/content/tr/article/the-murder-of-the-handicapped</a:t>
            </a:r>
            <a:endParaRPr lang="tr-TR" sz="2400" dirty="0"/>
          </a:p>
          <a:p>
            <a:r>
              <a:rPr lang="tr-TR" sz="2400" dirty="0">
                <a:hlinkClick r:id="rId4"/>
              </a:rPr>
              <a:t>http://www.star.com.tr/video/hitlerin-engelli-almanlari-kisirlastirma-karari-tarihte-bugun-26-temmuz-1933-video-739576/</a:t>
            </a:r>
            <a:endParaRPr lang="tr-TR" sz="2400" dirty="0"/>
          </a:p>
          <a:p>
            <a:r>
              <a:rPr lang="tr-TR" sz="2800" dirty="0">
                <a:hlinkClick r:id="rId5"/>
              </a:rPr>
              <a:t>https://dergipark.org.tr/en/download/article-file/723030</a:t>
            </a:r>
            <a:endParaRPr lang="tr-TR" sz="2800" dirty="0"/>
          </a:p>
        </p:txBody>
      </p:sp>
    </p:spTree>
    <p:extLst>
      <p:ext uri="{BB962C8B-B14F-4D97-AF65-F5344CB8AC3E}">
        <p14:creationId xmlns:p14="http://schemas.microsoft.com/office/powerpoint/2010/main" val="4126331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850" y="0"/>
            <a:ext cx="8143875" cy="1004888"/>
          </a:xfrm>
        </p:spPr>
        <p:txBody>
          <a:bodyPr>
            <a:normAutofit/>
          </a:bodyPr>
          <a:lstStyle/>
          <a:p>
            <a:pPr marL="484632" eaLnBrk="1" fontAlgn="auto" hangingPunct="1">
              <a:spcAft>
                <a:spcPts val="0"/>
              </a:spcAft>
              <a:defRPr/>
            </a:pPr>
            <a:r>
              <a:rPr lang="tr-TR" b="1" dirty="0">
                <a:solidFill>
                  <a:schemeClr val="bg1"/>
                </a:solidFill>
                <a:effectLst>
                  <a:outerShdw blurRad="38100" dist="38100" dir="2700000" algn="tl">
                    <a:srgbClr val="000000">
                      <a:alpha val="43137"/>
                    </a:srgbClr>
                  </a:outerShdw>
                </a:effectLst>
              </a:rPr>
              <a:t> </a:t>
            </a:r>
            <a:endParaRPr lang="tr-TR" sz="3100" b="1" dirty="0">
              <a:solidFill>
                <a:schemeClr val="bg1"/>
              </a:solidFill>
              <a:effectLst>
                <a:outerShdw blurRad="38100" dist="38100" dir="2700000" algn="tl">
                  <a:srgbClr val="000000">
                    <a:alpha val="43137"/>
                  </a:srgbClr>
                </a:outerShdw>
              </a:effectLst>
            </a:endParaRPr>
          </a:p>
        </p:txBody>
      </p:sp>
      <p:sp>
        <p:nvSpPr>
          <p:cNvPr id="5123" name="3 Dikdörtgen"/>
          <p:cNvSpPr>
            <a:spLocks noChangeArrowheads="1"/>
          </p:cNvSpPr>
          <p:nvPr/>
        </p:nvSpPr>
        <p:spPr bwMode="auto">
          <a:xfrm>
            <a:off x="0" y="6480175"/>
            <a:ext cx="9144000" cy="404813"/>
          </a:xfrm>
          <a:prstGeom prst="rect">
            <a:avLst/>
          </a:prstGeom>
          <a:solidFill>
            <a:schemeClr val="tx1"/>
          </a:solidFill>
          <a:ln w="9525" algn="ctr">
            <a:solidFill>
              <a:schemeClr val="tx1"/>
            </a:solidFill>
            <a:round/>
            <a:headEnd/>
            <a:tailEnd/>
          </a:ln>
        </p:spPr>
        <p:txBody>
          <a:bodyPr/>
          <a:lstStyle/>
          <a:p>
            <a:pPr algn="ctr"/>
            <a:endParaRPr lang="tr-TR" altLang="tr-TR" sz="2400">
              <a:solidFill>
                <a:prstClr val="black"/>
              </a:solidFill>
            </a:endParaRPr>
          </a:p>
        </p:txBody>
      </p:sp>
      <p:sp>
        <p:nvSpPr>
          <p:cNvPr id="5124" name="5 Dikdörtgen"/>
          <p:cNvSpPr>
            <a:spLocks noChangeArrowheads="1"/>
          </p:cNvSpPr>
          <p:nvPr/>
        </p:nvSpPr>
        <p:spPr bwMode="auto">
          <a:xfrm>
            <a:off x="0" y="6453188"/>
            <a:ext cx="9144000" cy="404812"/>
          </a:xfrm>
          <a:prstGeom prst="rect">
            <a:avLst/>
          </a:prstGeom>
          <a:solidFill>
            <a:srgbClr val="FFC000"/>
          </a:solidFill>
          <a:ln w="9525" algn="ctr">
            <a:solidFill>
              <a:srgbClr val="FFC000"/>
            </a:solidFill>
            <a:round/>
            <a:headEnd/>
            <a:tailEnd/>
          </a:ln>
        </p:spPr>
        <p:txBody>
          <a:bodyPr/>
          <a:lstStyle/>
          <a:p>
            <a:pPr algn="ctr"/>
            <a:endParaRPr lang="tr-TR" altLang="tr-TR" sz="2400">
              <a:solidFill>
                <a:srgbClr val="FFC000"/>
              </a:solidFill>
            </a:endParaRPr>
          </a:p>
        </p:txBody>
      </p:sp>
      <p:pic>
        <p:nvPicPr>
          <p:cNvPr id="5126" name="Picture 4" descr="sun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etin kutusu 3"/>
          <p:cNvSpPr txBox="1"/>
          <p:nvPr/>
        </p:nvSpPr>
        <p:spPr>
          <a:xfrm>
            <a:off x="5796136" y="3861048"/>
            <a:ext cx="3347864" cy="1323439"/>
          </a:xfrm>
          <a:prstGeom prst="rect">
            <a:avLst/>
          </a:prstGeom>
          <a:noFill/>
        </p:spPr>
        <p:txBody>
          <a:bodyPr wrap="square" rtlCol="0">
            <a:spAutoFit/>
          </a:bodyPr>
          <a:lstStyle/>
          <a:p>
            <a:r>
              <a:rPr lang="tr-TR" sz="2000" b="1" dirty="0">
                <a:latin typeface="Times New Roman" panose="02020603050405020304" pitchFamily="18" charset="0"/>
                <a:cs typeface="Times New Roman" panose="02020603050405020304" pitchFamily="18" charset="0"/>
              </a:rPr>
              <a:t>NAZLI TORUN </a:t>
            </a:r>
          </a:p>
          <a:p>
            <a:r>
              <a:rPr lang="tr-TR" sz="2000" b="1" dirty="0">
                <a:latin typeface="Times New Roman" panose="02020603050405020304" pitchFamily="18" charset="0"/>
                <a:cs typeface="Times New Roman" panose="02020603050405020304" pitchFamily="18" charset="0"/>
              </a:rPr>
              <a:t>16010171</a:t>
            </a:r>
          </a:p>
          <a:p>
            <a:r>
              <a:rPr lang="tr-TR" sz="2000" b="1" dirty="0">
                <a:latin typeface="Times New Roman" panose="02020603050405020304" pitchFamily="18" charset="0"/>
                <a:cs typeface="Times New Roman" panose="02020603050405020304" pitchFamily="18" charset="0"/>
              </a:rPr>
              <a:t>MERT KARACAOĞLU</a:t>
            </a:r>
          </a:p>
          <a:p>
            <a:r>
              <a:rPr lang="tr-TR" sz="2000" b="1" dirty="0">
                <a:latin typeface="Times New Roman" panose="02020603050405020304" pitchFamily="18" charset="0"/>
                <a:cs typeface="Times New Roman" panose="02020603050405020304" pitchFamily="18" charset="0"/>
              </a:rPr>
              <a:t>16010636</a:t>
            </a:r>
          </a:p>
        </p:txBody>
      </p:sp>
      <p:sp>
        <p:nvSpPr>
          <p:cNvPr id="5" name="Metin kutusu 4"/>
          <p:cNvSpPr txBox="1"/>
          <p:nvPr/>
        </p:nvSpPr>
        <p:spPr>
          <a:xfrm>
            <a:off x="2635077" y="1708439"/>
            <a:ext cx="5832648" cy="461665"/>
          </a:xfrm>
          <a:prstGeom prst="rect">
            <a:avLst/>
          </a:prstGeom>
          <a:noFill/>
        </p:spPr>
        <p:txBody>
          <a:bodyPr wrap="square" rtlCol="0">
            <a:spAutoFit/>
          </a:bodyPr>
          <a:lstStyle/>
          <a:p>
            <a:r>
              <a:rPr lang="tr-TR" sz="2400" b="1" dirty="0">
                <a:latin typeface="Aharoni" panose="02010803020104030203" pitchFamily="2" charset="-79"/>
                <a:cs typeface="Aharoni" panose="02010803020104030203" pitchFamily="2" charset="-79"/>
              </a:rPr>
              <a:t>İZLEDİĞİNİZ İÇİN TEŞEKKÜR EDERİZ </a:t>
            </a:r>
            <a:r>
              <a:rPr lang="tr-TR" sz="2400" b="1" dirty="0">
                <a:latin typeface="Aharoni" panose="02010803020104030203" pitchFamily="2" charset="-79"/>
                <a:cs typeface="Aharoni" panose="02010803020104030203" pitchFamily="2" charset="-79"/>
                <a:sym typeface="Wingdings" panose="05000000000000000000" pitchFamily="2" charset="2"/>
              </a:rPr>
              <a:t></a:t>
            </a:r>
            <a:endParaRPr lang="tr-TR" sz="2400" b="1"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87673069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871</Words>
  <Application>Microsoft Office PowerPoint</Application>
  <PresentationFormat>Ekran Gösterisi (4:3)</PresentationFormat>
  <Paragraphs>105</Paragraphs>
  <Slides>21</Slides>
  <Notes>0</Notes>
  <HiddenSlides>0</HiddenSlides>
  <MMClips>1</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Ofis Teması</vt:lpstr>
      <vt:lpstr>PowerPoint Sunusu</vt:lpstr>
      <vt:lpstr> </vt:lpstr>
      <vt:lpstr> </vt:lpstr>
      <vt:lpstr> </vt:lpstr>
      <vt:lpstr> </vt:lpstr>
      <vt:lpstr> </vt:lpstr>
      <vt:lpstr> </vt:lpstr>
      <vt:lpstr> </vt:lpstr>
      <vt:lpstr> </vt:lpstr>
      <vt:lpstr> </vt:lpstr>
      <vt:lpstr>PowerPoint Sunusu</vt:lpstr>
      <vt:lpstr> </vt:lpstr>
      <vt:lpstr> </vt:lpstr>
      <vt:lpstr>Engellilerin yakıldıkları fırın</vt:lpstr>
      <vt:lpstr> </vt:lpstr>
      <vt:lpstr>24 AĞUSTOS 1941  HİTLER "ÖTENAZİ" ÖLDÜRME EYLEMLERİNİN SONA ERDİRİLMESİNİ RESMEN EMRETTİ</vt:lpstr>
      <vt:lpstr> </vt:lpstr>
      <vt:lpstr> </vt:lpstr>
      <vt:lpstr> </vt:lpstr>
      <vt:lpstr>Kaynakca</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CASPER</dc:creator>
  <cp:lastModifiedBy>nazlitorun7@gmail.com</cp:lastModifiedBy>
  <cp:revision>15</cp:revision>
  <dcterms:created xsi:type="dcterms:W3CDTF">2020-01-14T10:45:38Z</dcterms:created>
  <dcterms:modified xsi:type="dcterms:W3CDTF">2020-03-25T20:27:20Z</dcterms:modified>
</cp:coreProperties>
</file>